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277" r:id="rId16"/>
    <p:sldId id="279" r:id="rId17"/>
    <p:sldId id="283" r:id="rId18"/>
    <p:sldId id="294" r:id="rId19"/>
    <p:sldId id="284" r:id="rId20"/>
    <p:sldId id="301" r:id="rId21"/>
    <p:sldId id="313" r:id="rId22"/>
    <p:sldId id="303" r:id="rId23"/>
    <p:sldId id="309" r:id="rId24"/>
    <p:sldId id="312" r:id="rId25"/>
    <p:sldId id="302" r:id="rId26"/>
    <p:sldId id="315" r:id="rId27"/>
    <p:sldId id="307" r:id="rId28"/>
    <p:sldId id="295" r:id="rId29"/>
    <p:sldId id="296" r:id="rId30"/>
    <p:sldId id="305" r:id="rId31"/>
    <p:sldId id="317" r:id="rId32"/>
    <p:sldId id="318" r:id="rId33"/>
    <p:sldId id="276" r:id="rId34"/>
    <p:sldId id="286" r:id="rId35"/>
    <p:sldId id="287" r:id="rId36"/>
    <p:sldId id="281" r:id="rId37"/>
    <p:sldId id="306" r:id="rId38"/>
    <p:sldId id="289" r:id="rId39"/>
    <p:sldId id="290" r:id="rId40"/>
    <p:sldId id="291" r:id="rId41"/>
    <p:sldId id="273" r:id="rId42"/>
    <p:sldId id="314" r:id="rId43"/>
    <p:sldId id="310" r:id="rId44"/>
    <p:sldId id="304" r:id="rId45"/>
    <p:sldId id="316" r:id="rId46"/>
    <p:sldId id="271" r:id="rId47"/>
    <p:sldId id="272" r:id="rId48"/>
    <p:sldId id="282" r:id="rId49"/>
    <p:sldId id="292" r:id="rId50"/>
    <p:sldId id="293" r:id="rId51"/>
    <p:sldId id="275" r:id="rId52"/>
    <p:sldId id="311" r:id="rId53"/>
    <p:sldId id="285" r:id="rId54"/>
    <p:sldId id="263" r:id="rId55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Galano Grotesque Light" pitchFamily="2" charset="77"/>
      <p:regular r:id="rId66"/>
    </p:embeddedFont>
    <p:embeddedFont>
      <p:font typeface="Galano Grotesque Medium" pitchFamily="2" charset="77"/>
      <p:regular r:id="rId67"/>
    </p:embeddedFont>
    <p:embeddedFont>
      <p:font typeface="Montserrat Light" pitchFamily="2" charset="77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07"/>
            <p14:sldId id="295"/>
            <p14:sldId id="296"/>
            <p14:sldId id="305"/>
            <p14:sldId id="317"/>
            <p14:sldId id="318"/>
            <p14:sldId id="276"/>
            <p14:sldId id="286"/>
            <p14:sldId id="287"/>
            <p14:sldId id="281"/>
            <p14:sldId id="306"/>
            <p14:sldId id="289"/>
            <p14:sldId id="290"/>
            <p14:sldId id="291"/>
            <p14:sldId id="273"/>
            <p14:sldId id="314"/>
            <p14:sldId id="310"/>
            <p14:sldId id="304"/>
            <p14:sldId id="316"/>
            <p14:sldId id="271"/>
            <p14:sldId id="272"/>
            <p14:sldId id="282"/>
            <p14:sldId id="292"/>
            <p14:sldId id="293"/>
            <p14:sldId id="275"/>
            <p14:sldId id="31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73E"/>
    <a:srgbClr val="4974B8"/>
    <a:srgbClr val="558ADF"/>
    <a:srgbClr val="61A83F"/>
    <a:srgbClr val="41669F"/>
    <a:srgbClr val="375494"/>
    <a:srgbClr val="283483"/>
    <a:srgbClr val="FFFD78"/>
    <a:srgbClr val="575756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 autoAdjust="0"/>
    <p:restoredTop sz="74883"/>
  </p:normalViewPr>
  <p:slideViewPr>
    <p:cSldViewPr snapToGrid="0">
      <p:cViewPr varScale="1">
        <p:scale>
          <a:sx n="81" d="100"/>
          <a:sy n="81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34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1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0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79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76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396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 </a:t>
            </a:r>
          </a:p>
          <a:p>
            <a:pPr marL="0" indent="0">
              <a:buFontTx/>
              <a:buNone/>
            </a:pPr>
            <a:r>
              <a:rPr lang="pl-PL" dirty="0" err="1"/>
              <a:t>zfixowac</a:t>
            </a:r>
            <a:r>
              <a:rPr lang="pl-PL" dirty="0"/>
              <a:t> graf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5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3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38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2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3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 err="1"/>
              <a:t>rozrywka.csv</a:t>
            </a:r>
            <a:r>
              <a:rPr lang="pl-PL" sz="2000" i="1" dirty="0"/>
              <a:t>, </a:t>
            </a:r>
            <a:r>
              <a:rPr lang="pl-PL" sz="2000" i="1" dirty="0" err="1"/>
              <a:t>sport.csv</a:t>
            </a:r>
            <a:r>
              <a:rPr lang="pl-PL" sz="2000" i="1" dirty="0"/>
              <a:t>, </a:t>
            </a:r>
            <a:r>
              <a:rPr lang="pl-PL" sz="2000" i="1" dirty="0" err="1"/>
              <a:t>kulinaria.csv</a:t>
            </a:r>
            <a:endParaRPr lang="pl-PL" sz="2000" i="1" dirty="0"/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</a:t>
            </a:r>
            <a:r>
              <a:rPr lang="pl-PL" sz="1800" dirty="0" err="1">
                <a:sym typeface="Wingdings" pitchFamily="2" charset="2"/>
              </a:rPr>
              <a:t>staging</a:t>
            </a:r>
            <a:r>
              <a:rPr lang="pl-PL" sz="1800" dirty="0">
                <a:sym typeface="Wingdings" pitchFamily="2" charset="2"/>
              </a:rPr>
              <a:t> </a:t>
            </a:r>
            <a:r>
              <a:rPr lang="pl-PL" sz="1800" dirty="0" err="1">
                <a:sym typeface="Wingdings" pitchFamily="2" charset="2"/>
              </a:rPr>
              <a:t>area</a:t>
            </a:r>
            <a:r>
              <a:rPr lang="pl-PL" sz="1800" dirty="0">
                <a:sym typeface="Wingdings" pitchFamily="2" charset="2"/>
              </a:rPr>
              <a:t>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Zapisz snapshot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pozostałych katalogów/miast </a:t>
            </a:r>
            <a:r>
              <a:rPr lang="pl-PL" sz="2000" dirty="0">
                <a:solidFill>
                  <a:schemeClr val="bg2"/>
                </a:solidFill>
                <a:sym typeface="Wingdings" pitchFamily="2" charset="2"/>
              </a:rPr>
              <a:t> 3 </a:t>
            </a:r>
            <a:r>
              <a:rPr lang="pl-PL" sz="2000" dirty="0" err="1">
                <a:solidFill>
                  <a:schemeClr val="bg2"/>
                </a:solidFill>
                <a:sym typeface="Wingdings" pitchFamily="2" charset="2"/>
              </a:rPr>
              <a:t>commity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Wskaźniki HEAD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dwa dowolne pliki z miejscami i wprowadź w nich 3 modyfikacje: usuń, zmień, dodaj linię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przechowalni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z przeszłości używając jego SHA-1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3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snapshotów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.*</a:t>
            </a:r>
            <a:r>
              <a:rPr lang="pl-PL" b="1" dirty="0" err="1">
                <a:solidFill>
                  <a:schemeClr val="accent2"/>
                </a:solidFill>
              </a:rPr>
              <a:t>py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i="1" dirty="0"/>
              <a:t>– przełącza wszystkie śledzone pliki w aktualnym katalogu o rozszerzeniu .</a:t>
            </a:r>
            <a:r>
              <a:rPr lang="pl-PL" i="1" dirty="0" err="1"/>
              <a:t>py</a:t>
            </a:r>
            <a:r>
              <a:rPr lang="pl-PL" i="1" dirty="0"/>
              <a:t> do wersji z ostatniego </a:t>
            </a:r>
            <a:r>
              <a:rPr lang="pl-PL" i="1" dirty="0" err="1"/>
              <a:t>commita</a:t>
            </a:r>
            <a:endParaRPr lang="pl-PL" i="1" u="sng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resetuje lokalny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do określonego stanu, przydatne gdy użyliśmy </a:t>
            </a:r>
            <a:r>
              <a:rPr lang="pl-PL" i="1" u="sng" dirty="0"/>
              <a:t>git </a:t>
            </a:r>
            <a:r>
              <a:rPr lang="pl-PL" i="1" u="sng" dirty="0" err="1"/>
              <a:t>add</a:t>
            </a:r>
            <a:r>
              <a:rPr lang="pl-PL" i="1" dirty="0"/>
              <a:t> na pliku którego nie chcieliśmy </a:t>
            </a:r>
            <a:r>
              <a:rPr lang="pl-PL" i="1" dirty="0" err="1"/>
              <a:t>zacommitować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</a:t>
            </a:r>
            <a:r>
              <a:rPr lang="pl-PL" dirty="0"/>
              <a:t>– wycofuje wszystkie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-- &lt;file&gt; </a:t>
            </a:r>
            <a:r>
              <a:rPr lang="pl-PL" dirty="0"/>
              <a:t>–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git reset --hard </a:t>
            </a:r>
            <a:r>
              <a:rPr lang="pl-PL" dirty="0"/>
              <a:t>– nie tylko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ale również usuwa wszystkie dokonane zmiany w śledzonych plikach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rm</a:t>
            </a:r>
            <a:r>
              <a:rPr lang="pl-PL" b="1" dirty="0">
                <a:solidFill>
                  <a:schemeClr val="accent2"/>
                </a:solidFill>
              </a:rPr>
              <a:t> &lt;file&gt;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mv &lt;</a:t>
            </a:r>
            <a:r>
              <a:rPr lang="pl-PL" b="1" dirty="0" err="1">
                <a:solidFill>
                  <a:schemeClr val="accent2"/>
                </a:solidFill>
              </a:rPr>
              <a:t>old_name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new_name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9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generowane w ramach budowania projektu (np. katalog </a:t>
            </a:r>
            <a:r>
              <a:rPr lang="pl-PL" i="1" dirty="0"/>
              <a:t>build</a:t>
            </a:r>
            <a:r>
              <a:rPr lang="pl-PL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tymczasowe</a:t>
            </a:r>
          </a:p>
          <a:p>
            <a:pPr marL="0" indent="0">
              <a:buNone/>
            </a:pPr>
            <a:r>
              <a:rPr lang="pl-PL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.gitignore </a:t>
            </a:r>
            <a:r>
              <a:rPr lang="pl-PL" dirty="0"/>
              <a:t>– plik wersjonowany (</a:t>
            </a:r>
            <a:r>
              <a:rPr lang="pl-PL" dirty="0">
                <a:sym typeface="Wingdings" pitchFamily="2" charset="2"/>
              </a:rPr>
              <a:t>wzorce współdzielone)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.git/info/exclude </a:t>
            </a:r>
            <a:r>
              <a:rPr lang="pl-PL" dirty="0"/>
              <a:t>– plik nie podlegający wersjonowaniu (wzorce prywatne)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10965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235846"/>
            <a:ext cx="9000209" cy="40226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puste linie i zaczynające się od # </a:t>
            </a:r>
            <a:r>
              <a:rPr lang="pl-PL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można korzystać z operatora zakresów znaków [a-</a:t>
            </a:r>
            <a:r>
              <a:rPr lang="pl-PL" dirty="0" err="1"/>
              <a:t>zA</a:t>
            </a:r>
            <a:r>
              <a:rPr lang="pl-PL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! umożliwia zanegowanie wzorca poprzedzającego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65929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422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wyłącznie katalog lub plik </a:t>
                      </a:r>
                      <a:r>
                        <a:rPr lang="pl-PL" i="1" dirty="0"/>
                        <a:t>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o nazwie build np. </a:t>
                      </a:r>
                      <a:r>
                        <a:rPr lang="pl-PL" i="1" dirty="0"/>
                        <a:t>build</a:t>
                      </a:r>
                      <a:r>
                        <a:rPr lang="pl-PL" i="0" dirty="0"/>
                        <a:t>, </a:t>
                      </a:r>
                      <a:r>
                        <a:rPr lang="pl-PL" i="1" dirty="0"/>
                        <a:t>project/build, project/module/build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lub pliki o nazwie </a:t>
                      </a:r>
                      <a:r>
                        <a:rPr lang="pl-PL" i="1" dirty="0"/>
                        <a:t>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68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0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159601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0970"/>
              </p:ext>
            </p:extLst>
          </p:nvPr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4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20994"/>
              </p:ext>
            </p:extLst>
          </p:nvPr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83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utworzenie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branch &lt;branch&gt; </a:t>
            </a:r>
            <a:r>
              <a:rPr lang="pl-PL" i="1" dirty="0"/>
              <a:t>– utworzenie nowego brancha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&lt;branch&gt; </a:t>
            </a:r>
            <a:r>
              <a:rPr lang="pl-PL" dirty="0"/>
              <a:t>– przełączenie się na danego brancha w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–b &lt;branch&gt; </a:t>
            </a:r>
            <a:r>
              <a:rPr lang="pl-PL" dirty="0"/>
              <a:t>- utworzenie nowego brancha i przełączenie się na niego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677759" cy="4192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>
                <a:sym typeface="Wingdings" pitchFamily="2" charset="2"/>
              </a:rPr>
              <a:t>Sposoby które umożliwiają wskazanie konkretnego snapshota: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2000" i="1" dirty="0">
                <a:sym typeface="Wingdings" pitchFamily="2" charset="2"/>
              </a:rPr>
              <a:t>(pełna lub skrócona min 4 znaki, zazwyczaj 8)</a:t>
            </a:r>
          </a:p>
          <a:p>
            <a:pPr>
              <a:buFont typeface="Wingdings" pitchFamily="2" charset="2"/>
              <a:buChar char="ü"/>
            </a:pPr>
            <a:r>
              <a:rPr lang="pl-PL" sz="2000" i="1" dirty="0">
                <a:sym typeface="Wingdings" pitchFamily="2" charset="2"/>
              </a:rPr>
              <a:t>Nazwa </a:t>
            </a: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2000" i="1" dirty="0">
                <a:sym typeface="Wingdings" pitchFamily="2" charset="2"/>
              </a:rPr>
              <a:t> – aktualnie wybrany snapshot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2000" i="1" dirty="0">
                <a:sym typeface="Wingdings" pitchFamily="2" charset="2"/>
              </a:rPr>
              <a:t>- rodzic aktualnie wybranego snapshota (równoznaczne z HEAD~)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20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2000" i="1" dirty="0" err="1">
                <a:sym typeface="Wingdings" pitchFamily="2" charset="2"/>
              </a:rPr>
              <a:t>mergowaniu</a:t>
            </a:r>
            <a:r>
              <a:rPr lang="pl-PL" sz="2000" i="1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2000" i="1" dirty="0">
                <a:sym typeface="Wingdings" pitchFamily="2" charset="2"/>
              </a:rPr>
              <a:t>– trzeci przodek aktualnie wybranego snapshota </a:t>
            </a:r>
          </a:p>
          <a:p>
            <a:pPr>
              <a:buFont typeface="Wingdings" pitchFamily="2" charset="2"/>
              <a:buChar char="ü"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8712F7-9660-7A42-BE2E-175E33BD04B3}"/>
              </a:ext>
            </a:extLst>
          </p:cNvPr>
          <p:cNvGrpSpPr/>
          <p:nvPr/>
        </p:nvGrpSpPr>
        <p:grpSpPr>
          <a:xfrm>
            <a:off x="9515959" y="1495888"/>
            <a:ext cx="2484725" cy="3186980"/>
            <a:chOff x="9295425" y="360537"/>
            <a:chExt cx="2484725" cy="31869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748426-0CB7-8042-88F2-E97B719E6519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DEEDE4-D524-F641-BADC-5708E6E513D5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0D0A19-0912-4842-966F-81B192C6E1C3}"/>
                </a:ext>
              </a:extLst>
            </p:cNvPr>
            <p:cNvSpPr/>
            <p:nvPr/>
          </p:nvSpPr>
          <p:spPr>
            <a:xfrm>
              <a:off x="9593450" y="1755525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4E2D1-02FB-7642-A6ED-3C13C7BF6E71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A9AA9C-0F9A-EB4F-A757-824906523AB8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C6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2C3CB0-5713-4641-AC25-C6A72F4F14B5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F94797-A563-8446-9579-885BE0D8F276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9901478" y="1411022"/>
              <a:ext cx="390688" cy="34450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ACE7F0-350D-654F-95EF-D4977C537CA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901478" y="2282118"/>
              <a:ext cx="13601" cy="32698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6E16FE-C90A-AD4B-8D15-432C8FE48BFA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11306671" y="2347594"/>
              <a:ext cx="0" cy="3152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E0F86F-F793-C74C-A71E-D306C258A071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279F5F-906B-0B4C-A928-8D23BCDE6C39}"/>
                </a:ext>
              </a:extLst>
            </p:cNvPr>
            <p:cNvSpPr txBox="1"/>
            <p:nvPr/>
          </p:nvSpPr>
          <p:spPr>
            <a:xfrm>
              <a:off x="9295425" y="315125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*</a:t>
              </a:r>
              <a:endParaRPr lang="pl-PL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1928685-92CF-B249-83AA-755CC2F0665C}"/>
              </a:ext>
            </a:extLst>
          </p:cNvPr>
          <p:cNvSpPr/>
          <p:nvPr/>
        </p:nvSpPr>
        <p:spPr>
          <a:xfrm>
            <a:off x="9841186" y="4867326"/>
            <a:ext cx="616056" cy="526593"/>
          </a:xfrm>
          <a:prstGeom prst="ellipse">
            <a:avLst/>
          </a:prstGeom>
          <a:solidFill>
            <a:srgbClr val="0070C0"/>
          </a:solidFill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C7   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773AAC-F4E9-5849-A925-DC15FEE7BB0D}"/>
              </a:ext>
            </a:extLst>
          </p:cNvPr>
          <p:cNvCxnSpPr>
            <a:cxnSpLocks/>
            <a:stCxn id="8" idx="4"/>
            <a:endCxn id="16" idx="0"/>
          </p:cNvCxnSpPr>
          <p:nvPr/>
        </p:nvCxnSpPr>
        <p:spPr>
          <a:xfrm>
            <a:off x="10135613" y="4313535"/>
            <a:ext cx="13601" cy="553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DE513-8E3D-4C48-B8B0-4A03FB0B00A8}"/>
              </a:ext>
            </a:extLst>
          </p:cNvPr>
          <p:cNvSpPr txBox="1"/>
          <p:nvPr/>
        </p:nvSpPr>
        <p:spPr>
          <a:xfrm>
            <a:off x="9727536" y="549823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5686F-EBC0-A24D-9554-97A3898AA260}"/>
              </a:ext>
            </a:extLst>
          </p:cNvPr>
          <p:cNvSpPr txBox="1"/>
          <p:nvPr/>
        </p:nvSpPr>
        <p:spPr>
          <a:xfrm>
            <a:off x="9259613" y="424642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0B1D1-9BE8-4C42-85BF-52B8576937FF}"/>
              </a:ext>
            </a:extLst>
          </p:cNvPr>
          <p:cNvSpPr txBox="1"/>
          <p:nvPr/>
        </p:nvSpPr>
        <p:spPr>
          <a:xfrm>
            <a:off x="11094032" y="4519926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56A8C3-A017-ED47-9A9D-06090F7EB118}"/>
              </a:ext>
            </a:extLst>
          </p:cNvPr>
          <p:cNvCxnSpPr>
            <a:stCxn id="9" idx="4"/>
            <a:endCxn id="16" idx="7"/>
          </p:cNvCxnSpPr>
          <p:nvPr/>
        </p:nvCxnSpPr>
        <p:spPr>
          <a:xfrm flipH="1">
            <a:off x="10367023" y="4313535"/>
            <a:ext cx="1159981" cy="63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859367-311C-894B-828F-13033F30132E}"/>
              </a:ext>
            </a:extLst>
          </p:cNvPr>
          <p:cNvSpPr txBox="1"/>
          <p:nvPr/>
        </p:nvSpPr>
        <p:spPr>
          <a:xfrm>
            <a:off x="9004723" y="321155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HEAD~2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74390-6757-1842-937D-B873BAF79C12}"/>
              </a:ext>
            </a:extLst>
          </p:cNvPr>
          <p:cNvSpPr txBox="1"/>
          <p:nvPr/>
        </p:nvSpPr>
        <p:spPr>
          <a:xfrm>
            <a:off x="9733123" y="2245645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>
                <a:solidFill>
                  <a:srgbClr val="60A73E"/>
                </a:solidFill>
              </a:rPr>
              <a:t>HEAD~3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A830EB-719C-A348-AD97-9270294285A8}"/>
              </a:ext>
            </a:extLst>
          </p:cNvPr>
          <p:cNvSpPr/>
          <p:nvPr/>
        </p:nvSpPr>
        <p:spPr>
          <a:xfrm>
            <a:off x="11219177" y="2940159"/>
            <a:ext cx="616056" cy="542786"/>
          </a:xfrm>
          <a:prstGeom prst="ellipse">
            <a:avLst/>
          </a:prstGeom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0CF15-4CB6-6C42-8B39-79359BA2DFAF}"/>
              </a:ext>
            </a:extLst>
          </p:cNvPr>
          <p:cNvCxnSpPr>
            <a:stCxn id="6" idx="6"/>
            <a:endCxn id="35" idx="0"/>
          </p:cNvCxnSpPr>
          <p:nvPr/>
        </p:nvCxnSpPr>
        <p:spPr>
          <a:xfrm>
            <a:off x="11128757" y="2546373"/>
            <a:ext cx="398448" cy="39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nowy branch </a:t>
            </a:r>
            <a:r>
              <a:rPr lang="pl-PL" sz="2000" i="1" dirty="0"/>
              <a:t>feature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 i przełącz się na nią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Przełącz się na brancha </a:t>
            </a:r>
            <a:r>
              <a:rPr lang="pl-PL" sz="2000" i="1" dirty="0"/>
              <a:t>master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5. 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–b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nową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istniejącą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zapisuje śledzone pliki w schowku, z którego możemy je później odzyskać.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dirty="0"/>
              <a:t>– zapisuje wszystkie śledzone pliki do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list </a:t>
            </a:r>
            <a:r>
              <a:rPr lang="pl-PL" dirty="0"/>
              <a:t>– wyświetla listę zmian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b="1" dirty="0" err="1">
                <a:solidFill>
                  <a:schemeClr val="accent2"/>
                </a:solidFill>
              </a:rPr>
              <a:t>apply</a:t>
            </a:r>
            <a:r>
              <a:rPr lang="pl-PL" b="1" dirty="0">
                <a:solidFill>
                  <a:schemeClr val="accent2"/>
                </a:solidFill>
              </a:rPr>
              <a:t> &lt;i&gt; </a:t>
            </a:r>
            <a:r>
              <a:rPr lang="pl-PL" dirty="0"/>
              <a:t>– aplikuje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pop &lt;i&gt;</a:t>
            </a:r>
            <a:r>
              <a:rPr lang="pl-PL" dirty="0"/>
              <a:t> – aplikuje zmiany ze schowka i usuwa je z listy zmian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drop &lt;i&gt;</a:t>
            </a:r>
            <a:r>
              <a:rPr lang="pl-PL" dirty="0"/>
              <a:t> – usuwa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28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2526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59372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55313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wysłania lokalnych snapshotów (ang. commit) do zdalnego repozytorium </a:t>
            </a:r>
            <a:r>
              <a:rPr lang="pl-PL" dirty="0"/>
              <a:t>repozytorium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948829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</a:t>
            </a:r>
          </a:p>
          <a:p>
            <a:r>
              <a:rPr lang="pl-PL" dirty="0" err="1"/>
              <a:t>https</a:t>
            </a:r>
            <a:r>
              <a:rPr lang="pl-PL" dirty="0"/>
              <a:t>://git-</a:t>
            </a:r>
            <a:r>
              <a:rPr lang="pl-PL" dirty="0" err="1"/>
              <a:t>scm.com</a:t>
            </a:r>
            <a:r>
              <a:rPr lang="pl-PL" dirty="0"/>
              <a:t>/</a:t>
            </a:r>
            <a:r>
              <a:rPr lang="pl-PL" dirty="0" err="1"/>
              <a:t>docs</a:t>
            </a:r>
            <a:endParaRPr lang="pl-PL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</a:t>
            </a:r>
            <a:r>
              <a:rPr lang="pl-PL" dirty="0" err="1"/>
              <a:t>commitów</a:t>
            </a:r>
            <a:r>
              <a:rPr lang="pl-PL" dirty="0"/>
              <a:t>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69" y="1917701"/>
            <a:ext cx="2265363" cy="4533900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7368281" y="3999985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11701</TotalTime>
  <Words>3374</Words>
  <Application>Microsoft Macintosh PowerPoint</Application>
  <PresentationFormat>Widescreen</PresentationFormat>
  <Paragraphs>449</Paragraphs>
  <Slides>51</Slides>
  <Notes>41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Galano Grotesque Light</vt:lpstr>
      <vt:lpstr>Wingdings</vt:lpstr>
      <vt:lpstr>Century Gothic</vt:lpstr>
      <vt:lpstr>Montserrat Light</vt:lpstr>
      <vt:lpstr>Calibri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Wskaźniki HEAD polecenie: git log</vt:lpstr>
      <vt:lpstr>Zadanie 3</vt:lpstr>
      <vt:lpstr>Przełączanie się pomiędzy wersjami polecenie: git checkout</vt:lpstr>
      <vt:lpstr>Usuwanie plików ze staging area polecenie: git reset</vt:lpstr>
      <vt:lpstr>Usuwanie plików z repozytorium polecenie: git rm</vt:lpstr>
      <vt:lpstr>Przenoszenie plików polecenie: git mv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5</vt:lpstr>
      <vt:lpstr>Konfiguracja GITa Poziomy konfiguracji i pliki konfiguracyjne</vt:lpstr>
      <vt:lpstr>Konfiguracja GITa polecenie: git config</vt:lpstr>
      <vt:lpstr>Konfiguracja GITa zmienne konfiguracyjne</vt:lpstr>
      <vt:lpstr>Praca z branchami </vt:lpstr>
      <vt:lpstr>Wskazywanie snapshota </vt:lpstr>
      <vt:lpstr>Zadanie 6</vt:lpstr>
      <vt:lpstr>Stashowanie plików polecenie: git stash</vt:lpstr>
      <vt:lpstr>Stashowanie plików polecenie: git stash</vt:lpstr>
      <vt:lpstr>Praca zespołowa z wykorzystaniem GITa</vt:lpstr>
      <vt:lpstr>Klonowanie zdalnego repozytorium polecenie: git clone</vt:lpstr>
      <vt:lpstr>Wysłanie snapshotów do repozytorium polecenie: git pull</vt:lpstr>
      <vt:lpstr>Wysłanie snapshotów do repozytorium polecenie: git push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169</cp:revision>
  <dcterms:created xsi:type="dcterms:W3CDTF">2019-11-06T13:29:35Z</dcterms:created>
  <dcterms:modified xsi:type="dcterms:W3CDTF">2019-11-14T20:27:49Z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